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8" r:id="rId2"/>
  </p:sldIdLst>
  <p:sldSz cx="73152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BA53E3-C212-44F1-BCE2-22E9963768B1}" v="14" dt="2020-08-06T17:06:49.324"/>
    <p1510:client id="{F0BA3647-8FFF-32C6-B23D-EF65D5F3F002}" v="601" dt="2020-08-06T16:34:13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788" y="-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571308"/>
            <a:ext cx="6217920" cy="334264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42853"/>
            <a:ext cx="5486400" cy="2318067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6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89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11175"/>
            <a:ext cx="1577340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11175"/>
            <a:ext cx="4640580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0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5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393635"/>
            <a:ext cx="6309360" cy="399383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425250"/>
            <a:ext cx="6309360" cy="2100262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1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11177"/>
            <a:ext cx="6309360" cy="18557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353628"/>
            <a:ext cx="3094672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507105"/>
            <a:ext cx="3094672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353628"/>
            <a:ext cx="3109913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507105"/>
            <a:ext cx="3109913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2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61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0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82397"/>
            <a:ext cx="3703320" cy="6823075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5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82397"/>
            <a:ext cx="3703320" cy="6823075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76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46992-0DF0-47E0-9F53-2D3CE32006F1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30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ayergin@paulding.k12.ga.us" TargetMode="External"/><Relationship Id="rId3" Type="http://schemas.openxmlformats.org/officeDocument/2006/relationships/hyperlink" Target="mailto:lcarson@Paulding.k12.ga.us" TargetMode="External"/><Relationship Id="rId7" Type="http://schemas.openxmlformats.org/officeDocument/2006/relationships/hyperlink" Target="mailto:rwalton@paulding.k12.ga.u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mittelman@paulding.k12.ga.us" TargetMode="External"/><Relationship Id="rId5" Type="http://schemas.openxmlformats.org/officeDocument/2006/relationships/hyperlink" Target="mailto:stking@Paulding.k12.ga.us" TargetMode="External"/><Relationship Id="rId4" Type="http://schemas.openxmlformats.org/officeDocument/2006/relationships/hyperlink" Target="mailto:jtallman@Paulding.k12.g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 descr="Slide04.jpg">
            <a:extLst>
              <a:ext uri="{FF2B5EF4-FFF2-40B4-BE49-F238E27FC236}">
                <a16:creationId xmlns:a16="http://schemas.microsoft.com/office/drawing/2014/main" id="{FA7F9962-2C29-47FD-BB13-6877A818D5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52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Rectangle 2">
            <a:extLst>
              <a:ext uri="{FF2B5EF4-FFF2-40B4-BE49-F238E27FC236}">
                <a16:creationId xmlns:a16="http://schemas.microsoft.com/office/drawing/2014/main" id="{384FE251-931D-492B-B59A-6793C1629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263" y="1481138"/>
            <a:ext cx="5468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>
                <a:solidFill>
                  <a:schemeClr val="bg1"/>
                </a:solidFill>
                <a:latin typeface="KG Be Still And Know" charset="0"/>
              </a:rPr>
              <a:t>The Week of 8/10-8/14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14FC800F-33F1-4000-ABEB-1AF3CE1FF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663" y="2592388"/>
            <a:ext cx="2836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>
                <a:solidFill>
                  <a:schemeClr val="bg1"/>
                </a:solidFill>
                <a:latin typeface="KG Be Still And Know" charset="0"/>
              </a:rPr>
              <a:t>Reading and Writing </a:t>
            </a: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F35DD4FA-D25C-45BA-B85F-162F65F67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8338" y="2592388"/>
            <a:ext cx="1812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>
                <a:solidFill>
                  <a:schemeClr val="bg1"/>
                </a:solidFill>
                <a:latin typeface="KG Be Still And Know" charset="0"/>
              </a:rPr>
              <a:t>Reminders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C6BADD12-EF37-4F01-9233-E8948FA65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38" y="5553075"/>
            <a:ext cx="28368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>
                <a:solidFill>
                  <a:schemeClr val="bg1"/>
                </a:solidFill>
                <a:latin typeface="KG Be Still And Know" charset="0"/>
              </a:rPr>
              <a:t>Our Learning</a:t>
            </a:r>
          </a:p>
        </p:txBody>
      </p:sp>
      <p:sp>
        <p:nvSpPr>
          <p:cNvPr id="21511" name="TextBox 7">
            <a:extLst>
              <a:ext uri="{FF2B5EF4-FFF2-40B4-BE49-F238E27FC236}">
                <a16:creationId xmlns:a16="http://schemas.microsoft.com/office/drawing/2014/main" id="{ACD4F07D-AFD8-4257-AEDB-59861C9EC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095" y="2933680"/>
            <a:ext cx="393065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sz="1400"/>
              <a:t>RL1: Refer to details and examples in a text</a:t>
            </a:r>
          </a:p>
          <a:p>
            <a:pPr eaLnBrk="1" hangingPunct="1"/>
            <a:r>
              <a:rPr lang="en-US" sz="1400"/>
              <a:t>RL3: Describe in depth a character, setting, or event in a story or drama, drawing on specific details in the text</a:t>
            </a:r>
          </a:p>
          <a:p>
            <a:pPr eaLnBrk="1" hangingPunct="1"/>
            <a:r>
              <a:rPr lang="en-US" sz="1400"/>
              <a:t>R4- determine the meaning of words and phrases as they are used in a text</a:t>
            </a:r>
          </a:p>
          <a:p>
            <a:pPr eaLnBrk="1" hangingPunct="1"/>
            <a:r>
              <a:rPr lang="en-US" sz="1400"/>
              <a:t>W3: </a:t>
            </a:r>
            <a:r>
              <a:rPr lang="en-US" sz="1100"/>
              <a:t> Write narratives to develop real or imagined experiences or events using effective technique, descriptive details, and clear event sequences. </a:t>
            </a:r>
            <a:endParaRPr lang="en-US" altLang="en-US" sz="1600">
              <a:latin typeface="RowdyWriting" charset="0"/>
            </a:endParaRPr>
          </a:p>
        </p:txBody>
      </p:sp>
      <p:sp>
        <p:nvSpPr>
          <p:cNvPr id="21512" name="TextBox 8">
            <a:extLst>
              <a:ext uri="{FF2B5EF4-FFF2-40B4-BE49-F238E27FC236}">
                <a16:creationId xmlns:a16="http://schemas.microsoft.com/office/drawing/2014/main" id="{088F4C31-D283-49F5-85D9-336C0C729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8812" y="2864262"/>
            <a:ext cx="2641600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 dirty="0">
                <a:latin typeface="RowdyWriting"/>
                <a:ea typeface="MS PGothic"/>
              </a:rPr>
              <a:t>Check agendas daily for behavior color.</a:t>
            </a:r>
            <a:endParaRPr lang="en-US" altLang="en-US" sz="1800" b="1" dirty="0">
              <a:latin typeface="RowdyWriting" charset="0"/>
            </a:endParaRPr>
          </a:p>
          <a:p>
            <a:pPr algn="ctr" eaLnBrk="1" hangingPunct="1"/>
            <a:r>
              <a:rPr lang="en-US" altLang="en-US" sz="1800" b="1" dirty="0">
                <a:latin typeface="RowdyWriting" charset="0"/>
              </a:rPr>
              <a:t> </a:t>
            </a:r>
          </a:p>
          <a:p>
            <a:pPr algn="ctr" eaLnBrk="1" hangingPunct="1"/>
            <a:r>
              <a:rPr lang="en-US" altLang="en-US" sz="1800" b="1" dirty="0">
                <a:latin typeface="RowdyWriting"/>
                <a:ea typeface="MS PGothic"/>
              </a:rPr>
              <a:t>Please make sure that you have completed the Census Verification Form. The link is below if you have not had a chance to complete it yet.</a:t>
            </a:r>
            <a:endParaRPr lang="en-US" altLang="en-US" sz="1800" b="1" dirty="0">
              <a:latin typeface="RowdyWriting" charset="0"/>
            </a:endParaRPr>
          </a:p>
          <a:p>
            <a:pPr algn="ctr"/>
            <a:endParaRPr lang="en-US" sz="1200" dirty="0"/>
          </a:p>
          <a:p>
            <a:pPr algn="ctr"/>
            <a:r>
              <a:rPr lang="en-US" sz="1800" dirty="0">
                <a:latin typeface="Calibri"/>
                <a:cs typeface="Calibri"/>
              </a:rPr>
              <a:t>https://forms.gle/Bftmsk1JuYkzU1Yb9</a:t>
            </a:r>
          </a:p>
          <a:p>
            <a:pPr algn="ctr" eaLnBrk="1" hangingPunct="1"/>
            <a:endParaRPr lang="en-US" altLang="en-US" sz="1800" dirty="0">
              <a:latin typeface="RowdyWriting" charset="0"/>
            </a:endParaRPr>
          </a:p>
          <a:p>
            <a:pPr algn="ctr" eaLnBrk="1" hangingPunct="1"/>
            <a:endParaRPr lang="en-US" altLang="en-US" sz="1800" dirty="0">
              <a:latin typeface="RowdyWriting" charset="0"/>
            </a:endParaRPr>
          </a:p>
        </p:txBody>
      </p:sp>
      <p:sp>
        <p:nvSpPr>
          <p:cNvPr id="21515" name="TextBox 11">
            <a:extLst>
              <a:ext uri="{FF2B5EF4-FFF2-40B4-BE49-F238E27FC236}">
                <a16:creationId xmlns:a16="http://schemas.microsoft.com/office/drawing/2014/main" id="{C746E9AC-A826-4D3F-A094-66E7A73AE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5373688"/>
            <a:ext cx="39306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sz="1600" dirty="0"/>
              <a:t>NBT.2 Read and write multi-digit whole numbers, and expanded form. Compare two multi-digit using &gt;, =, and &lt; symbols to record the results of comparisons.   </a:t>
            </a:r>
          </a:p>
          <a:p>
            <a:pPr eaLnBrk="1" hangingPunct="1"/>
            <a:endParaRPr lang="en-US" altLang="en-US" sz="1600" dirty="0">
              <a:latin typeface="RowdyWriting" charset="0"/>
            </a:endParaRPr>
          </a:p>
          <a:p>
            <a:pPr eaLnBrk="1" hangingPunct="1"/>
            <a:endParaRPr lang="en-US" altLang="en-US" sz="1600" dirty="0">
              <a:latin typeface="RowdyWriting" charset="0"/>
            </a:endParaRPr>
          </a:p>
          <a:p>
            <a:pPr eaLnBrk="1" hangingPunct="1"/>
            <a:r>
              <a:rPr lang="en-US" sz="1600" dirty="0">
                <a:latin typeface="Calibri"/>
                <a:ea typeface="MS PGothic"/>
                <a:cs typeface="Calibri"/>
              </a:rPr>
              <a:t>SS4G1: Locate important physical and man-made features in the United States. </a:t>
            </a:r>
            <a:endParaRPr lang="en-US" sz="1600" dirty="0">
              <a:ea typeface="MS PGothic"/>
              <a:cs typeface="Calibri"/>
            </a:endParaRPr>
          </a:p>
          <a:p>
            <a:pPr eaLnBrk="1" hangingPunct="1"/>
            <a:endParaRPr lang="en-US" altLang="en-US" sz="1600" dirty="0">
              <a:latin typeface="RowdyWriting" charset="0"/>
            </a:endParaRPr>
          </a:p>
        </p:txBody>
      </p:sp>
      <p:sp>
        <p:nvSpPr>
          <p:cNvPr id="21517" name="Rectangle 4">
            <a:extLst>
              <a:ext uri="{FF2B5EF4-FFF2-40B4-BE49-F238E27FC236}">
                <a16:creationId xmlns:a16="http://schemas.microsoft.com/office/drawing/2014/main" id="{D59E9170-325A-465A-8DDC-EFCCF7992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5003800"/>
            <a:ext cx="2720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dirty="0">
                <a:solidFill>
                  <a:schemeClr val="bg1"/>
                </a:solidFill>
                <a:latin typeface="KG Be Still And Know" charset="0"/>
              </a:rPr>
              <a:t>Math/Social Studies</a:t>
            </a:r>
          </a:p>
        </p:txBody>
      </p:sp>
      <p:sp>
        <p:nvSpPr>
          <p:cNvPr id="21518" name="TextBox 1">
            <a:extLst>
              <a:ext uri="{FF2B5EF4-FFF2-40B4-BE49-F238E27FC236}">
                <a16:creationId xmlns:a16="http://schemas.microsoft.com/office/drawing/2014/main" id="{3265E4B3-B21D-4359-ABAD-BD2DE548A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2425" y="49213"/>
            <a:ext cx="56927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800">
                <a:latin typeface="THIS FONT IS BOLD Bold" charset="0"/>
              </a:rPr>
              <a:t>Our 4</a:t>
            </a:r>
            <a:r>
              <a:rPr lang="en-US" altLang="en-US" sz="4800" baseline="30000">
                <a:latin typeface="THIS FONT IS BOLD Bold" charset="0"/>
              </a:rPr>
              <a:t>th</a:t>
            </a:r>
            <a:r>
              <a:rPr lang="en-US" altLang="en-US" sz="4800">
                <a:latin typeface="THIS FONT IS BOLD Bold" charset="0"/>
              </a:rPr>
              <a:t> Grade</a:t>
            </a:r>
          </a:p>
          <a:p>
            <a:pPr algn="ctr" eaLnBrk="1" hangingPunct="1"/>
            <a:r>
              <a:rPr lang="en-US" altLang="en-US" sz="4800">
                <a:latin typeface="THIS FONT IS BOLD Bold" charset="0"/>
              </a:rPr>
              <a:t>Classroom News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F5F548DA-EF4A-429D-9D96-94B4912AA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8568" y="1784757"/>
            <a:ext cx="7315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rgbClr val="000000"/>
                </a:solidFill>
                <a:latin typeface="RowdyWriting" charset="0"/>
              </a:rPr>
              <a:t>Mrs. Carson: 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  <a:hlinkClick r:id="rId3"/>
              </a:rPr>
              <a:t>lcarson@Paulding.k12.ga.us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</a:rPr>
              <a:t>         Mrs. Chapman 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  <a:hlinkClick r:id="rId4"/>
              </a:rPr>
              <a:t>jtallman@Paulding.k12.ga.us</a:t>
            </a:r>
            <a:endParaRPr lang="en-US" altLang="en-US" sz="1400">
              <a:solidFill>
                <a:srgbClr val="000000"/>
              </a:solidFill>
              <a:latin typeface="RowdyWriting" charset="0"/>
            </a:endParaRPr>
          </a:p>
          <a:p>
            <a:pPr algn="ctr" eaLnBrk="1" hangingPunct="1"/>
            <a:r>
              <a:rPr lang="en-US" altLang="en-US" sz="1400">
                <a:solidFill>
                  <a:srgbClr val="000000"/>
                </a:solidFill>
                <a:latin typeface="RowdyWriting" charset="0"/>
              </a:rPr>
              <a:t>       Mrs. King: 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  <a:hlinkClick r:id="rId5"/>
              </a:rPr>
              <a:t>stking@Paulding.k12.ga.us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</a:rPr>
              <a:t>              Mrs. </a:t>
            </a:r>
            <a:r>
              <a:rPr lang="en-US" altLang="en-US" sz="1400" err="1">
                <a:solidFill>
                  <a:srgbClr val="000000"/>
                </a:solidFill>
                <a:latin typeface="RowdyWriting" charset="0"/>
              </a:rPr>
              <a:t>Mittelman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</a:rPr>
              <a:t>: 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  <a:hlinkClick r:id="rId6"/>
              </a:rPr>
              <a:t>bmittelman@paulding.k12.ga.us</a:t>
            </a:r>
            <a:endParaRPr lang="en-US" altLang="en-US" sz="1400">
              <a:solidFill>
                <a:srgbClr val="000000"/>
              </a:solidFill>
              <a:latin typeface="RowdyWriting" charset="0"/>
            </a:endParaRPr>
          </a:p>
          <a:p>
            <a:pPr algn="ctr" eaLnBrk="1" hangingPunct="1"/>
            <a:r>
              <a:rPr lang="en-US" altLang="en-US" sz="1400">
                <a:solidFill>
                  <a:srgbClr val="000000"/>
                </a:solidFill>
                <a:latin typeface="RowdyWriting" charset="0"/>
              </a:rPr>
              <a:t>Mrs. Walton: 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  <a:hlinkClick r:id="rId7"/>
              </a:rPr>
              <a:t>rwalton@paulding.k12.ga.us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</a:rPr>
              <a:t>              Mrs. </a:t>
            </a:r>
            <a:r>
              <a:rPr lang="en-US" altLang="en-US" sz="1400" err="1">
                <a:solidFill>
                  <a:srgbClr val="000000"/>
                </a:solidFill>
                <a:latin typeface="RowdyWriting" charset="0"/>
              </a:rPr>
              <a:t>Yergin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</a:rPr>
              <a:t>: 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  <a:hlinkClick r:id="rId8"/>
              </a:rPr>
              <a:t>ayergin@paulding.k12.ga.us</a:t>
            </a:r>
            <a:endParaRPr lang="en-US" altLang="en-US" sz="1400">
              <a:solidFill>
                <a:srgbClr val="000000"/>
              </a:solidFill>
              <a:latin typeface="RowdyWriting" charset="0"/>
            </a:endParaRPr>
          </a:p>
          <a:p>
            <a:pPr algn="ctr" eaLnBrk="1" hangingPunct="1"/>
            <a:endParaRPr lang="en-US" altLang="en-US" sz="1400">
              <a:solidFill>
                <a:srgbClr val="000000"/>
              </a:solidFill>
              <a:latin typeface="RowdyWriting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038623-4406-4E96-BDF0-6E170B9CBCDD}"/>
              </a:ext>
            </a:extLst>
          </p:cNvPr>
          <p:cNvSpPr txBox="1"/>
          <p:nvPr/>
        </p:nvSpPr>
        <p:spPr>
          <a:xfrm>
            <a:off x="1225264" y="7631928"/>
            <a:ext cx="2891481" cy="369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Specials Rotation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02EE178-384E-436E-891B-D31F82136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738370"/>
              </p:ext>
            </p:extLst>
          </p:nvPr>
        </p:nvGraphicFramePr>
        <p:xfrm>
          <a:off x="186095" y="8046194"/>
          <a:ext cx="4583613" cy="14189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7035">
                  <a:extLst>
                    <a:ext uri="{9D8B030D-6E8A-4147-A177-3AD203B41FA5}">
                      <a16:colId xmlns:a16="http://schemas.microsoft.com/office/drawing/2014/main" val="1944791594"/>
                    </a:ext>
                  </a:extLst>
                </a:gridCol>
                <a:gridCol w="574344">
                  <a:extLst>
                    <a:ext uri="{9D8B030D-6E8A-4147-A177-3AD203B41FA5}">
                      <a16:colId xmlns:a16="http://schemas.microsoft.com/office/drawing/2014/main" val="3975862593"/>
                    </a:ext>
                  </a:extLst>
                </a:gridCol>
                <a:gridCol w="641626">
                  <a:extLst>
                    <a:ext uri="{9D8B030D-6E8A-4147-A177-3AD203B41FA5}">
                      <a16:colId xmlns:a16="http://schemas.microsoft.com/office/drawing/2014/main" val="233157162"/>
                    </a:ext>
                  </a:extLst>
                </a:gridCol>
                <a:gridCol w="686628">
                  <a:extLst>
                    <a:ext uri="{9D8B030D-6E8A-4147-A177-3AD203B41FA5}">
                      <a16:colId xmlns:a16="http://schemas.microsoft.com/office/drawing/2014/main" val="1085979301"/>
                    </a:ext>
                  </a:extLst>
                </a:gridCol>
                <a:gridCol w="641626">
                  <a:extLst>
                    <a:ext uri="{9D8B030D-6E8A-4147-A177-3AD203B41FA5}">
                      <a16:colId xmlns:a16="http://schemas.microsoft.com/office/drawing/2014/main" val="539603389"/>
                    </a:ext>
                  </a:extLst>
                </a:gridCol>
                <a:gridCol w="658990">
                  <a:extLst>
                    <a:ext uri="{9D8B030D-6E8A-4147-A177-3AD203B41FA5}">
                      <a16:colId xmlns:a16="http://schemas.microsoft.com/office/drawing/2014/main" val="1716535983"/>
                    </a:ext>
                  </a:extLst>
                </a:gridCol>
                <a:gridCol w="533364">
                  <a:extLst>
                    <a:ext uri="{9D8B030D-6E8A-4147-A177-3AD203B41FA5}">
                      <a16:colId xmlns:a16="http://schemas.microsoft.com/office/drawing/2014/main" val="2763384367"/>
                    </a:ext>
                  </a:extLst>
                </a:gridCol>
              </a:tblGrid>
              <a:tr h="1933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6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Tues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6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Wed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3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Thurs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Fri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315207"/>
                  </a:ext>
                </a:extLst>
              </a:tr>
              <a:tr h="281666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100" b="1" spc="-20" dirty="0">
                          <a:solidFill>
                            <a:srgbClr val="0C0C0C"/>
                          </a:solidFill>
                          <a:latin typeface="Carlito"/>
                          <a:cs typeface="Carlito"/>
                        </a:rPr>
                        <a:t>Carson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5" dirty="0">
                          <a:latin typeface="Carlito"/>
                          <a:cs typeface="Carlito"/>
                        </a:rPr>
                        <a:t>Music</a:t>
                      </a:r>
                      <a:r>
                        <a:rPr sz="10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1000" spc="-10" dirty="0">
                          <a:latin typeface="Carlito"/>
                          <a:cs typeface="Carlito"/>
                        </a:rPr>
                        <a:t>J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Music 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PE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Counselor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STEM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Art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062345"/>
                  </a:ext>
                </a:extLst>
              </a:tr>
              <a:tr h="360747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100" b="1" spc="-15" dirty="0">
                          <a:solidFill>
                            <a:srgbClr val="0C0C0C"/>
                          </a:solidFill>
                          <a:latin typeface="Carlito"/>
                          <a:cs typeface="Carlito"/>
                        </a:rPr>
                        <a:t>Chapman</a:t>
                      </a:r>
                      <a:endParaRPr sz="1100" dirty="0">
                        <a:latin typeface="Carlito"/>
                        <a:cs typeface="Carlito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Art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lang="en-US" sz="1050" dirty="0">
                          <a:latin typeface="Carlito"/>
                          <a:cs typeface="Carlito"/>
                        </a:rPr>
                        <a:t>Music J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Music 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PE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Counselor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>
                          <a:latin typeface="Carlito"/>
                          <a:cs typeface="Carlito"/>
                        </a:rPr>
                        <a:t>Media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308814"/>
                  </a:ext>
                </a:extLst>
              </a:tr>
              <a:tr h="283716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100" b="1" spc="-5" dirty="0">
                          <a:solidFill>
                            <a:srgbClr val="0C0C0C"/>
                          </a:solidFill>
                          <a:latin typeface="Carlito"/>
                          <a:cs typeface="Carlito"/>
                        </a:rPr>
                        <a:t>King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STEM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STEM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127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Counselor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Art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00" spc="-5" dirty="0">
                          <a:latin typeface="Carlito"/>
                          <a:cs typeface="Carlito"/>
                        </a:rPr>
                        <a:t>Music</a:t>
                      </a:r>
                      <a:r>
                        <a:rPr sz="1000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1000" spc="-60" dirty="0">
                          <a:latin typeface="Carlito"/>
                          <a:cs typeface="Carlito"/>
                        </a:rPr>
                        <a:t>J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Music 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43170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100" b="1" spc="-35" dirty="0">
                          <a:solidFill>
                            <a:srgbClr val="0C0C0C"/>
                          </a:solidFill>
                          <a:latin typeface="Carlito"/>
                          <a:cs typeface="Carlito"/>
                        </a:rPr>
                        <a:t>Walton</a:t>
                      </a:r>
                      <a:endParaRPr sz="1100" dirty="0">
                        <a:latin typeface="Carlito"/>
                        <a:cs typeface="Carlito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5" dirty="0">
                          <a:latin typeface="Carlito"/>
                          <a:cs typeface="Carlito"/>
                        </a:rPr>
                        <a:t>Music</a:t>
                      </a:r>
                      <a:r>
                        <a:rPr sz="1000" spc="-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1000" spc="-50" dirty="0">
                          <a:latin typeface="Carlito"/>
                          <a:cs typeface="Carlito"/>
                        </a:rPr>
                        <a:t>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050" spc="-15" dirty="0">
                          <a:latin typeface="Carlito"/>
                          <a:cs typeface="Carlito"/>
                        </a:rPr>
                        <a:t>PE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050" spc="-5" dirty="0">
                          <a:latin typeface="Carlito"/>
                          <a:cs typeface="Carlito"/>
                        </a:rPr>
                        <a:t>STEM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STEM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US" sz="900" spc="-5" dirty="0">
                          <a:latin typeface="Carlito"/>
                          <a:cs typeface="Carlito"/>
                        </a:rPr>
                        <a:t>Art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Music J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8639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301</Words>
  <Application>Microsoft Office PowerPoint</Application>
  <PresentationFormat>Custom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Carlito</vt:lpstr>
      <vt:lpstr>KG Be Still And Know</vt:lpstr>
      <vt:lpstr>RowdyWriting</vt:lpstr>
      <vt:lpstr>THIS FONT IS BOLD Bold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M. Carson</dc:creator>
  <cp:lastModifiedBy>Karen S. King</cp:lastModifiedBy>
  <cp:revision>4</cp:revision>
  <dcterms:created xsi:type="dcterms:W3CDTF">2019-08-02T20:26:24Z</dcterms:created>
  <dcterms:modified xsi:type="dcterms:W3CDTF">2020-08-07T13:12:52Z</dcterms:modified>
</cp:coreProperties>
</file>